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88BA928-2848-4CE0-AFFF-EC799513B326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8683A6-8D4D-417B-B4C6-D542B3361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Contingent Valuation Method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Rizal </a:t>
            </a:r>
            <a:r>
              <a:rPr lang="en-US" dirty="0" err="1" smtClean="0">
                <a:solidFill>
                  <a:schemeClr val="tx1"/>
                </a:solidFill>
              </a:rPr>
              <a:t>Bahtiar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SPi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MSi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1"/>
            <a:ext cx="8229600" cy="1219200"/>
          </a:xfrm>
        </p:spPr>
        <p:txBody>
          <a:bodyPr/>
          <a:lstStyle/>
          <a:p>
            <a:pPr marL="514350" lvl="0" indent="-514350">
              <a:buClrTx/>
              <a:buSzPct val="100000"/>
              <a:buFont typeface="+mj-lt"/>
              <a:buAutoNum type="arabicPeriod" startAt="4"/>
            </a:pPr>
            <a:r>
              <a:rPr lang="en-US" b="1" dirty="0" err="1"/>
              <a:t>Memperkirakan</a:t>
            </a:r>
            <a:r>
              <a:rPr lang="en-US" b="1" dirty="0"/>
              <a:t> </a:t>
            </a:r>
            <a:r>
              <a:rPr lang="en-US" b="1" dirty="0" err="1"/>
              <a:t>Kurva</a:t>
            </a:r>
            <a:r>
              <a:rPr lang="en-US" b="1" dirty="0"/>
              <a:t> WTP (</a:t>
            </a:r>
            <a:r>
              <a:rPr lang="en-US" b="1" i="1" dirty="0"/>
              <a:t>Estimating Bid Curve</a:t>
            </a:r>
            <a:r>
              <a:rPr lang="en-US" b="1" dirty="0"/>
              <a:t>)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22530" name="Chart 2"/>
          <p:cNvPicPr>
            <a:picLocks noChangeArrowheads="1"/>
          </p:cNvPicPr>
          <p:nvPr/>
        </p:nvPicPr>
        <p:blipFill>
          <a:blip r:embed="rId2"/>
          <a:srcRect b="-104"/>
          <a:stretch>
            <a:fillRect/>
          </a:stretch>
        </p:blipFill>
        <p:spPr bwMode="auto">
          <a:xfrm>
            <a:off x="990600" y="1828800"/>
            <a:ext cx="7239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SK = Σ (</a:t>
            </a:r>
            <a:r>
              <a:rPr lang="en-US" b="1" dirty="0" err="1"/>
              <a:t>WTPi</a:t>
            </a:r>
            <a:r>
              <a:rPr lang="en-US" b="1" dirty="0"/>
              <a:t> – P) </a:t>
            </a:r>
            <a:r>
              <a:rPr lang="en-US" b="1" dirty="0" err="1"/>
              <a:t>dimana</a:t>
            </a:r>
            <a:r>
              <a:rPr lang="en-US" b="1" dirty="0"/>
              <a:t> </a:t>
            </a:r>
            <a:r>
              <a:rPr lang="en-US" b="1" dirty="0" err="1"/>
              <a:t>WTPi</a:t>
            </a:r>
            <a:r>
              <a:rPr lang="en-US" b="1" dirty="0"/>
              <a:t> &gt; </a:t>
            </a:r>
            <a:r>
              <a:rPr lang="en-US" b="1" dirty="0" smtClean="0"/>
              <a:t>P</a:t>
            </a:r>
            <a:endParaRPr lang="en-US" dirty="0"/>
          </a:p>
          <a:p>
            <a:pPr>
              <a:buNone/>
            </a:pPr>
            <a:r>
              <a:rPr lang="en-US" dirty="0" err="1"/>
              <a:t>keterangan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/>
              <a:t>SK	= Surplus </a:t>
            </a:r>
            <a:r>
              <a:rPr lang="en-US" dirty="0" err="1"/>
              <a:t>Konsumen</a:t>
            </a:r>
            <a:endParaRPr lang="en-US" dirty="0"/>
          </a:p>
          <a:p>
            <a:pPr>
              <a:buNone/>
            </a:pPr>
            <a:r>
              <a:rPr lang="en-US" dirty="0" err="1"/>
              <a:t>WTPi</a:t>
            </a:r>
            <a:r>
              <a:rPr lang="en-US" dirty="0"/>
              <a:t>	= WTP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ke-i</a:t>
            </a:r>
            <a:endParaRPr lang="en-US" dirty="0"/>
          </a:p>
          <a:p>
            <a:pPr>
              <a:buNone/>
            </a:pPr>
            <a:r>
              <a:rPr lang="en-US" dirty="0"/>
              <a:t>P	= WTP rata-rata  </a:t>
            </a:r>
          </a:p>
          <a:p>
            <a:pPr marL="0" indent="0">
              <a:buNone/>
            </a:pPr>
            <a:r>
              <a:rPr lang="en-US" dirty="0" err="1"/>
              <a:t>Sehingga</a:t>
            </a:r>
            <a:r>
              <a:rPr lang="en-US" dirty="0"/>
              <a:t> surplus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air </a:t>
            </a:r>
            <a:r>
              <a:rPr lang="en-US" dirty="0" err="1"/>
              <a:t>Cirahab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</a:t>
            </a:r>
            <a:r>
              <a:rPr lang="en-US" b="1" dirty="0" err="1"/>
              <a:t>Rp</a:t>
            </a:r>
            <a:r>
              <a:rPr lang="en-US" b="1" dirty="0"/>
              <a:t>. 13,00/KK/liter.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pPr marL="514350" lvl="0" indent="-514350">
              <a:buClrTx/>
              <a:buSzPct val="100000"/>
              <a:buFont typeface="+mj-lt"/>
              <a:buAutoNum type="arabicPeriod" startAt="5"/>
            </a:pPr>
            <a:r>
              <a:rPr lang="en-US" b="1" dirty="0"/>
              <a:t>WTP </a:t>
            </a:r>
            <a:r>
              <a:rPr lang="en-US" b="1" dirty="0" err="1"/>
              <a:t>Agregat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Total WTP (TWTP)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1295400"/>
          <a:ext cx="7620001" cy="5105400"/>
        </p:xfrm>
        <a:graphic>
          <a:graphicData uri="http://schemas.openxmlformats.org/drawingml/2006/table">
            <a:tbl>
              <a:tblPr/>
              <a:tblGrid>
                <a:gridCol w="1480682"/>
                <a:gridCol w="1480682"/>
                <a:gridCol w="1701210"/>
                <a:gridCol w="1256217"/>
                <a:gridCol w="1701210"/>
              </a:tblGrid>
              <a:tr h="4254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Kelas WTP 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Frekuensi 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Populasi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Jumlah Total 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50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(Rp/KK/liter)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(Responden)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(Rp/liter)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191,08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10.127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159,23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12.579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302,54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31.767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47,77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6.306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79,62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12.579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15,92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2.93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15,92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3.36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15,92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4.188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83.835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714999"/>
          </a:xfrm>
        </p:spPr>
        <p:txBody>
          <a:bodyPr>
            <a:normAutofit/>
          </a:bodyPr>
          <a:lstStyle/>
          <a:p>
            <a:pPr marL="514350" lvl="0" indent="-514350">
              <a:buClrTx/>
              <a:buSzPct val="100000"/>
              <a:buFont typeface="+mj-lt"/>
              <a:buAutoNum type="arabicPeriod" startAt="6"/>
            </a:pPr>
            <a:r>
              <a:rPr lang="en-US" b="1" dirty="0" err="1"/>
              <a:t>Evaluasi</a:t>
            </a:r>
            <a:r>
              <a:rPr lang="en-US" b="1" dirty="0"/>
              <a:t> </a:t>
            </a:r>
            <a:r>
              <a:rPr lang="en-US" b="1" dirty="0" err="1"/>
              <a:t>Pelaksanaan</a:t>
            </a:r>
            <a:r>
              <a:rPr lang="en-US" b="1" dirty="0"/>
              <a:t> </a:t>
            </a:r>
            <a:r>
              <a:rPr lang="en-US" b="1" dirty="0" smtClean="0"/>
              <a:t>CVM</a:t>
            </a:r>
          </a:p>
          <a:p>
            <a:pPr marL="514350" lvl="0" indent="-51435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regresi</a:t>
            </a:r>
            <a:r>
              <a:rPr lang="en-US" dirty="0"/>
              <a:t> </a:t>
            </a:r>
            <a:r>
              <a:rPr lang="en-US" dirty="0" err="1"/>
              <a:t>berganda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37,7 </a:t>
            </a:r>
            <a:r>
              <a:rPr lang="en-US" dirty="0" err="1"/>
              <a:t>persen</a:t>
            </a:r>
            <a:r>
              <a:rPr lang="en-US" dirty="0"/>
              <a:t>.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benda-benda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mentolerir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15 </a:t>
            </a:r>
            <a:r>
              <a:rPr lang="en-US" dirty="0" err="1"/>
              <a:t>persen</a:t>
            </a:r>
            <a:r>
              <a:rPr lang="en-US" dirty="0"/>
              <a:t> (Mitchell </a:t>
            </a:r>
            <a:r>
              <a:rPr lang="en-US" dirty="0" err="1"/>
              <a:t>dan</a:t>
            </a:r>
            <a:r>
              <a:rPr lang="en-US" dirty="0"/>
              <a:t> Carson, 1989 </a:t>
            </a:r>
            <a:r>
              <a:rPr lang="en-US" i="1" dirty="0" err="1"/>
              <a:t>dalam</a:t>
            </a:r>
            <a:r>
              <a:rPr lang="en-US" dirty="0"/>
              <a:t> Hanley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Spash</a:t>
            </a:r>
            <a:r>
              <a:rPr lang="en-US" dirty="0"/>
              <a:t>, 1993),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prilaku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Penentuan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Besarnya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Nilai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5237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900" dirty="0" err="1" smtClean="0"/>
              <a:t>Ada</a:t>
            </a:r>
            <a:r>
              <a:rPr lang="en-US" sz="2900" dirty="0" smtClean="0"/>
              <a:t> </a:t>
            </a:r>
            <a:r>
              <a:rPr lang="en-US" sz="2900" dirty="0" err="1" smtClean="0"/>
              <a:t>beberapa</a:t>
            </a:r>
            <a:r>
              <a:rPr lang="en-US" sz="2900" dirty="0" smtClean="0"/>
              <a:t> </a:t>
            </a:r>
            <a:r>
              <a:rPr lang="en-US" sz="2900" dirty="0" err="1" smtClean="0"/>
              <a:t>jenis</a:t>
            </a:r>
            <a:r>
              <a:rPr lang="en-US" sz="2900" dirty="0" smtClean="0"/>
              <a:t> </a:t>
            </a:r>
            <a:r>
              <a:rPr lang="en-US" sz="2900" dirty="0" err="1" smtClean="0"/>
              <a:t>dalam</a:t>
            </a:r>
            <a:r>
              <a:rPr lang="en-US" sz="2900" dirty="0" smtClean="0"/>
              <a:t> </a:t>
            </a:r>
            <a:r>
              <a:rPr lang="en-US" sz="2900" dirty="0" err="1" smtClean="0"/>
              <a:t>perhitungan</a:t>
            </a:r>
            <a:r>
              <a:rPr lang="en-US" sz="2900" dirty="0" smtClean="0"/>
              <a:t> CVM :</a:t>
            </a:r>
          </a:p>
          <a:p>
            <a:pPr marL="514350" indent="-514350">
              <a:buClrTx/>
              <a:buSzPct val="100000"/>
              <a:buAutoNum type="arabicPeriod"/>
            </a:pPr>
            <a:r>
              <a:rPr lang="en-US" sz="2800" dirty="0" smtClean="0"/>
              <a:t>Bidding Game,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tawar-menawar</a:t>
            </a:r>
            <a:r>
              <a:rPr lang="en-US" sz="2800" dirty="0" smtClean="0"/>
              <a:t>.</a:t>
            </a:r>
          </a:p>
          <a:p>
            <a:pPr marL="514350" indent="-514350">
              <a:buClrTx/>
              <a:buSzPct val="100000"/>
              <a:buAutoNum type="arabicPeriod"/>
            </a:pPr>
            <a:r>
              <a:rPr lang="en-US" sz="2800" dirty="0" smtClean="0"/>
              <a:t>Open-Ended Question,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pertanyaan</a:t>
            </a:r>
            <a:r>
              <a:rPr lang="en-US" sz="2800" dirty="0" smtClean="0"/>
              <a:t> </a:t>
            </a:r>
            <a:r>
              <a:rPr lang="en-US" sz="2800" dirty="0" err="1" smtClean="0"/>
              <a:t>terbuka</a:t>
            </a:r>
            <a:endParaRPr lang="en-US" sz="2800" dirty="0" smtClean="0"/>
          </a:p>
          <a:p>
            <a:pPr marL="514350" indent="-514350">
              <a:buClrTx/>
              <a:buSzPct val="100000"/>
              <a:buAutoNum type="arabicPeriod"/>
            </a:pPr>
            <a:r>
              <a:rPr lang="en-US" sz="2800" dirty="0" smtClean="0"/>
              <a:t>Close-ended Question, </a:t>
            </a:r>
            <a:r>
              <a:rPr lang="en-US" sz="2800" dirty="0" err="1" smtClean="0"/>
              <a:t>Pertanyaan</a:t>
            </a:r>
            <a:r>
              <a:rPr lang="en-US" sz="2800" dirty="0" smtClean="0"/>
              <a:t> </a:t>
            </a:r>
            <a:r>
              <a:rPr lang="en-US" sz="2800" dirty="0" err="1" smtClean="0"/>
              <a:t>tertutup</a:t>
            </a:r>
            <a:r>
              <a:rPr lang="en-US" sz="2800" dirty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pilihan</a:t>
            </a:r>
            <a:r>
              <a:rPr lang="en-US" sz="2800" dirty="0" smtClean="0"/>
              <a:t> </a:t>
            </a:r>
            <a:r>
              <a:rPr lang="en-US" sz="2800" dirty="0" err="1" smtClean="0"/>
              <a:t>jawaban</a:t>
            </a:r>
            <a:r>
              <a:rPr lang="en-US" sz="2800" dirty="0" smtClean="0"/>
              <a:t>.</a:t>
            </a:r>
          </a:p>
          <a:p>
            <a:pPr marL="514350" indent="-514350">
              <a:buClrTx/>
              <a:buSzPct val="100000"/>
              <a:buAutoNum type="arabicPeriod"/>
            </a:pPr>
            <a:r>
              <a:rPr lang="en-US" sz="2800" dirty="0" smtClean="0"/>
              <a:t>Payment Card,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karto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alat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menggambarkan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endParaRPr lang="en-US" sz="2800" dirty="0" smtClean="0"/>
          </a:p>
          <a:p>
            <a:pPr marL="514350" indent="-514350">
              <a:buClrTx/>
              <a:buSzPct val="100000"/>
              <a:buAutoNum type="arabicPeriod"/>
            </a:pPr>
            <a:r>
              <a:rPr lang="en-US" sz="2800" dirty="0" smtClean="0"/>
              <a:t>Referendum,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alat</a:t>
            </a:r>
            <a:r>
              <a:rPr lang="en-US" sz="2800" dirty="0" smtClean="0"/>
              <a:t> </a:t>
            </a:r>
            <a:r>
              <a:rPr lang="en-US" sz="2800" dirty="0" err="1" smtClean="0"/>
              <a:t>pembayaran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disarankan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responden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TAHAPAN DALAM CVM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Hanley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Spash</a:t>
            </a:r>
            <a:r>
              <a:rPr lang="en-US" dirty="0" smtClean="0"/>
              <a:t> (1993),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CVM,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en-US" b="1" dirty="0" err="1"/>
              <a:t>Membuat</a:t>
            </a:r>
            <a:r>
              <a:rPr lang="en-US" b="1" dirty="0"/>
              <a:t> </a:t>
            </a:r>
            <a:r>
              <a:rPr lang="en-US" b="1" dirty="0" err="1"/>
              <a:t>Pasar</a:t>
            </a:r>
            <a:r>
              <a:rPr lang="en-US" b="1" dirty="0"/>
              <a:t> </a:t>
            </a:r>
            <a:r>
              <a:rPr lang="en-US" b="1" dirty="0" err="1"/>
              <a:t>Hipotetik</a:t>
            </a:r>
            <a:r>
              <a:rPr lang="en-US" b="1" dirty="0"/>
              <a:t> (</a:t>
            </a:r>
            <a:r>
              <a:rPr lang="en-US" b="1" i="1" dirty="0"/>
              <a:t>Setting Up the </a:t>
            </a:r>
            <a:r>
              <a:rPr lang="en-US" b="1" i="1" dirty="0" err="1"/>
              <a:t>Hypotetical</a:t>
            </a:r>
            <a:r>
              <a:rPr lang="en-US" b="1" i="1" dirty="0"/>
              <a:t> Market</a:t>
            </a:r>
            <a:r>
              <a:rPr lang="en-US" b="1" dirty="0" smtClean="0"/>
              <a:t>)</a:t>
            </a:r>
          </a:p>
          <a:p>
            <a:pPr marL="514350" lvl="0" indent="1588" algn="just">
              <a:buNone/>
            </a:pP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CVM </a:t>
            </a:r>
            <a:r>
              <a:rPr lang="en-US" dirty="0" err="1"/>
              <a:t>adlah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hipotetik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hipotetik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ClrTx/>
              <a:buSzPct val="100000"/>
              <a:buFont typeface="+mj-lt"/>
              <a:buAutoNum type="arabicPeriod" startAt="2"/>
            </a:pPr>
            <a:r>
              <a:rPr lang="en-US" b="1" dirty="0" err="1"/>
              <a:t>Mendapatkan</a:t>
            </a:r>
            <a:r>
              <a:rPr lang="en-US" b="1" dirty="0"/>
              <a:t> </a:t>
            </a:r>
            <a:r>
              <a:rPr lang="en-US" b="1" dirty="0" err="1"/>
              <a:t>Penawaran</a:t>
            </a:r>
            <a:r>
              <a:rPr lang="en-US" b="1" dirty="0"/>
              <a:t> </a:t>
            </a:r>
            <a:r>
              <a:rPr lang="en-US" b="1" dirty="0" err="1"/>
              <a:t>Besarnya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WTP (</a:t>
            </a:r>
            <a:r>
              <a:rPr lang="en-US" b="1" i="1" dirty="0"/>
              <a:t>Obtaining Bids</a:t>
            </a:r>
            <a:r>
              <a:rPr lang="en-US" b="1" dirty="0" smtClean="0"/>
              <a:t>)</a:t>
            </a:r>
          </a:p>
          <a:p>
            <a:pPr marL="514350" lvl="0" indent="1588" algn="just">
              <a:buNone/>
            </a:pP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kuisioner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buat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tatap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perantara</a:t>
            </a:r>
            <a:r>
              <a:rPr lang="en-US" dirty="0"/>
              <a:t> </a:t>
            </a:r>
            <a:r>
              <a:rPr lang="en-US" dirty="0" err="1"/>
              <a:t>telepon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ClrTx/>
              <a:buSzPct val="100000"/>
              <a:buFont typeface="+mj-lt"/>
              <a:buAutoNum type="arabicPeriod" startAt="3"/>
            </a:pPr>
            <a:r>
              <a:rPr lang="en-US" b="1" dirty="0" err="1"/>
              <a:t>Memperkirakan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Rata-Rata WTP (</a:t>
            </a:r>
            <a:r>
              <a:rPr lang="en-US" b="1" i="1" dirty="0"/>
              <a:t>Calculating </a:t>
            </a:r>
            <a:r>
              <a:rPr lang="en-US" b="1" i="1" dirty="0" err="1"/>
              <a:t>Avarage</a:t>
            </a:r>
            <a:r>
              <a:rPr lang="en-US" b="1" i="1" dirty="0"/>
              <a:t> WTP</a:t>
            </a:r>
            <a:r>
              <a:rPr lang="en-US" b="1" dirty="0"/>
              <a:t>)</a:t>
            </a:r>
            <a:endParaRPr lang="en-US" dirty="0"/>
          </a:p>
          <a:p>
            <a:pPr marL="514350" lvl="0" indent="1588" algn="just">
              <a:buNone/>
            </a:pPr>
            <a:r>
              <a:rPr lang="en-US" dirty="0" err="1"/>
              <a:t>Setelah</a:t>
            </a:r>
            <a:r>
              <a:rPr lang="en-US" dirty="0"/>
              <a:t> data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WTP </a:t>
            </a:r>
            <a:r>
              <a:rPr lang="en-US" dirty="0" err="1"/>
              <a:t>terkumpul</a:t>
            </a:r>
            <a:r>
              <a:rPr lang="en-US" dirty="0"/>
              <a:t>,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(</a:t>
            </a:r>
            <a:r>
              <a:rPr lang="en-US" i="1" dirty="0"/>
              <a:t>median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rata-rata (</a:t>
            </a:r>
            <a:r>
              <a:rPr lang="en-US" i="1" dirty="0"/>
              <a:t>mean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WTP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rentang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yang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25 </a:t>
            </a:r>
            <a:r>
              <a:rPr lang="en-US" dirty="0" err="1"/>
              <a:t>responden</a:t>
            </a:r>
            <a:r>
              <a:rPr lang="en-US" dirty="0"/>
              <a:t>, 24 </a:t>
            </a:r>
            <a:r>
              <a:rPr lang="en-US" dirty="0" err="1"/>
              <a:t>responden</a:t>
            </a:r>
            <a:r>
              <a:rPr lang="en-US" dirty="0"/>
              <a:t>,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</a:t>
            </a:r>
            <a:r>
              <a:rPr lang="en-US" dirty="0" err="1"/>
              <a:t>Rp</a:t>
            </a:r>
            <a:r>
              <a:rPr lang="en-US" dirty="0"/>
              <a:t>. 10.000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</a:t>
            </a:r>
            <a:r>
              <a:rPr lang="en-US" dirty="0" err="1"/>
              <a:t>Rp</a:t>
            </a:r>
            <a:r>
              <a:rPr lang="en-US" dirty="0"/>
              <a:t>. 1.000.000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55637"/>
            <a:ext cx="8229600" cy="5668963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ClrTx/>
              <a:buSzPct val="100000"/>
              <a:buFont typeface="+mj-lt"/>
              <a:buAutoNum type="arabicPeriod" startAt="4"/>
            </a:pPr>
            <a:r>
              <a:rPr lang="en-US" b="1" dirty="0" err="1"/>
              <a:t>Memperkirakan</a:t>
            </a:r>
            <a:r>
              <a:rPr lang="en-US" b="1" dirty="0"/>
              <a:t> </a:t>
            </a:r>
            <a:r>
              <a:rPr lang="en-US" b="1" dirty="0" err="1"/>
              <a:t>Kurva</a:t>
            </a:r>
            <a:r>
              <a:rPr lang="en-US" b="1" dirty="0"/>
              <a:t> WTP (</a:t>
            </a:r>
            <a:r>
              <a:rPr lang="en-US" b="1" i="1" dirty="0"/>
              <a:t>Estimating Bid Curve</a:t>
            </a:r>
            <a:r>
              <a:rPr lang="en-US" b="1" dirty="0" smtClean="0"/>
              <a:t>)</a:t>
            </a:r>
          </a:p>
          <a:p>
            <a:pPr marL="514350" indent="1588" algn="just">
              <a:buNone/>
            </a:pP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WTP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diperkirakan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WTP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dependen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. </a:t>
            </a:r>
            <a:r>
              <a:rPr lang="en-US" dirty="0" err="1"/>
              <a:t>Kurva</a:t>
            </a:r>
            <a:r>
              <a:rPr lang="en-US" dirty="0"/>
              <a:t> WTP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memperkirakan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WTP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 </a:t>
            </a:r>
            <a:endParaRPr lang="en-US" dirty="0" smtClean="0"/>
          </a:p>
          <a:p>
            <a:pPr marL="514350" lvl="0" indent="-514350">
              <a:buClrTx/>
              <a:buSzPct val="100000"/>
              <a:buFont typeface="+mj-lt"/>
              <a:buAutoNum type="arabicPeriod" startAt="5"/>
            </a:pPr>
            <a:r>
              <a:rPr lang="en-US" b="1" dirty="0" err="1"/>
              <a:t>Menjumlahkan</a:t>
            </a:r>
            <a:r>
              <a:rPr lang="en-US" b="1" dirty="0"/>
              <a:t> Data (</a:t>
            </a:r>
            <a:r>
              <a:rPr lang="en-US" b="1" i="1" dirty="0" err="1"/>
              <a:t>Agregating</a:t>
            </a:r>
            <a:r>
              <a:rPr lang="en-US" b="1" i="1" dirty="0"/>
              <a:t> Data</a:t>
            </a:r>
            <a:r>
              <a:rPr lang="en-US" b="1" dirty="0" smtClean="0"/>
              <a:t>)</a:t>
            </a:r>
          </a:p>
          <a:p>
            <a:pPr marL="514350" lvl="0" indent="1588" algn="just">
              <a:buNone/>
            </a:pPr>
            <a:r>
              <a:rPr lang="en-US" dirty="0" err="1"/>
              <a:t>Penjumlahan</a:t>
            </a:r>
            <a:r>
              <a:rPr lang="en-US" dirty="0"/>
              <a:t> data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rata-rata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dikonversikan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total </a:t>
            </a:r>
            <a:r>
              <a:rPr lang="en-US" dirty="0" err="1"/>
              <a:t>populasi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.</a:t>
            </a:r>
          </a:p>
          <a:p>
            <a:pPr marL="514350" lvl="0" indent="-514350">
              <a:buClrTx/>
              <a:buSzPct val="100000"/>
              <a:buFont typeface="+mj-lt"/>
              <a:buAutoNum type="arabicPeriod" startAt="6"/>
            </a:pPr>
            <a:r>
              <a:rPr lang="en-US" b="1" dirty="0" err="1"/>
              <a:t>Mengevaluasi</a:t>
            </a:r>
            <a:r>
              <a:rPr lang="en-US" b="1" dirty="0"/>
              <a:t> </a:t>
            </a:r>
            <a:r>
              <a:rPr lang="en-US" b="1" dirty="0" err="1"/>
              <a:t>Penggunaan</a:t>
            </a:r>
            <a:r>
              <a:rPr lang="en-US" b="1" dirty="0"/>
              <a:t> CVM (</a:t>
            </a:r>
            <a:r>
              <a:rPr lang="en-US" b="1" i="1" dirty="0"/>
              <a:t>Evaluating the CVM Exercise</a:t>
            </a:r>
            <a:r>
              <a:rPr lang="en-US" b="1" dirty="0" smtClean="0"/>
              <a:t>)</a:t>
            </a:r>
          </a:p>
          <a:p>
            <a:pPr marL="514350" lvl="0" indent="1588" algn="just">
              <a:buNone/>
            </a:pP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CVM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pertanyaan-pertanyaan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mengerti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hipotetik</a:t>
            </a:r>
            <a:r>
              <a:rPr lang="en-US" dirty="0"/>
              <a:t>,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kepemilikan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hipotetik</a:t>
            </a:r>
            <a:r>
              <a:rPr lang="en-US" dirty="0"/>
              <a:t>,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hipotetik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lain-lain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sejenis</a:t>
            </a:r>
            <a:r>
              <a:rPr lang="en-US" dirty="0"/>
              <a:t>.</a:t>
            </a:r>
          </a:p>
          <a:p>
            <a:pPr marL="514350" indent="1588">
              <a:buNone/>
            </a:pPr>
            <a:endParaRPr lang="en-US" dirty="0"/>
          </a:p>
          <a:p>
            <a:pPr marL="514350" lvl="0" indent="-514350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Organisasi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Pengoperasian</a:t>
            </a:r>
            <a:r>
              <a:rPr lang="en-US" b="1" dirty="0"/>
              <a:t> </a:t>
            </a:r>
            <a:r>
              <a:rPr lang="en-US" b="1" i="1" dirty="0"/>
              <a:t>Contingent Valuation </a:t>
            </a:r>
            <a:r>
              <a:rPr lang="en-US" b="1" i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pengoperasian</a:t>
            </a:r>
            <a:r>
              <a:rPr lang="en-US" dirty="0"/>
              <a:t> CVM,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hipotetik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kredibilitas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.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(WTP)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bertentangan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aturan-aturan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kuisiner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, </a:t>
            </a:r>
            <a:r>
              <a:rPr lang="en-US" dirty="0" err="1"/>
              <a:t>ukuran</a:t>
            </a:r>
            <a:r>
              <a:rPr lang="en-US" dirty="0"/>
              <a:t> WTP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nominal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berikan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 marL="514350" lvl="0" indent="-514350">
              <a:buClrTx/>
              <a:buSzPct val="100000"/>
              <a:buFont typeface="+mj-lt"/>
              <a:buAutoNum type="arabicPeriod" startAt="6"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perolehan</a:t>
            </a:r>
            <a:r>
              <a:rPr lang="en-US" dirty="0" smtClean="0"/>
              <a:t> </a:t>
            </a:r>
            <a:r>
              <a:rPr lang="en-US" dirty="0" err="1" smtClean="0"/>
              <a:t>selang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reabilitas</a:t>
            </a:r>
            <a:r>
              <a:rPr lang="en-US" dirty="0" smtClean="0"/>
              <a:t>.</a:t>
            </a:r>
          </a:p>
          <a:p>
            <a:pPr marL="514350" lvl="0" indent="-514350">
              <a:buClrTx/>
              <a:buSzPct val="100000"/>
              <a:buFont typeface="+mj-lt"/>
              <a:buAutoNum type="arabicPeriod" startAt="6"/>
            </a:pP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r>
              <a:rPr lang="en-US" dirty="0" smtClean="0"/>
              <a:t>,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pengadopsian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uuntuk</a:t>
            </a:r>
            <a:r>
              <a:rPr lang="en-US" dirty="0" smtClean="0"/>
              <a:t> </a:t>
            </a:r>
            <a:r>
              <a:rPr lang="en-US" dirty="0" err="1" smtClean="0"/>
              <a:t>memperkecil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bias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.</a:t>
            </a:r>
          </a:p>
          <a:p>
            <a:pPr marL="514350" lvl="0" indent="-514350">
              <a:buClrTx/>
              <a:buSzPct val="100000"/>
              <a:buFont typeface="+mj-lt"/>
              <a:buAutoNum type="arabicPeriod" startAt="6"/>
            </a:pP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sanggahan</a:t>
            </a:r>
            <a:r>
              <a:rPr lang="en-US" dirty="0" smtClean="0"/>
              <a:t>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diidentifikasi</a:t>
            </a:r>
            <a:r>
              <a:rPr lang="en-US" dirty="0" smtClean="0"/>
              <a:t>.</a:t>
            </a:r>
          </a:p>
          <a:p>
            <a:pPr marL="514350" lvl="0" indent="-514350">
              <a:buClrTx/>
              <a:buSzPct val="100000"/>
              <a:buFont typeface="+mj-lt"/>
              <a:buAutoNum type="arabicPeriod" startAt="6"/>
            </a:pP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.</a:t>
            </a:r>
          </a:p>
          <a:p>
            <a:pPr marL="514350" lvl="0" indent="-514350">
              <a:buClrTx/>
              <a:buSzPct val="100000"/>
              <a:buFont typeface="+mj-lt"/>
              <a:buAutoNum type="arabicPeriod" startAt="6"/>
            </a:pPr>
            <a:r>
              <a:rPr lang="en-US" dirty="0" err="1" smtClean="0"/>
              <a:t>Tanda</a:t>
            </a:r>
            <a:r>
              <a:rPr lang="en-US" dirty="0" smtClean="0"/>
              <a:t> parameter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setuju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. </a:t>
            </a:r>
            <a:r>
              <a:rPr lang="en-US" dirty="0" err="1" smtClean="0"/>
              <a:t>Nilai</a:t>
            </a:r>
            <a:r>
              <a:rPr lang="en-US" dirty="0" smtClean="0"/>
              <a:t> minimum </a:t>
            </a:r>
            <a:r>
              <a:rPr lang="en-US" dirty="0" err="1" smtClean="0"/>
              <a:t>dari</a:t>
            </a:r>
            <a:r>
              <a:rPr lang="en-US" dirty="0" smtClean="0"/>
              <a:t> 15%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adjusted</a:t>
            </a:r>
            <a:r>
              <a:rPr lang="en-US" dirty="0" smtClean="0"/>
              <a:t> </a:t>
            </a:r>
            <a:r>
              <a:rPr lang="en-US" dirty="0" err="1" smtClean="0"/>
              <a:t>direkomendasikan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Mitchell </a:t>
            </a:r>
            <a:r>
              <a:rPr lang="en-US" dirty="0" err="1" smtClean="0"/>
              <a:t>dan</a:t>
            </a:r>
            <a:r>
              <a:rPr lang="en-US" dirty="0" smtClean="0"/>
              <a:t> Carson (1989)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dirty="0" smtClean="0"/>
              <a:t>Hanley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Spash</a:t>
            </a:r>
            <a:r>
              <a:rPr lang="en-US" dirty="0" smtClean="0"/>
              <a:t> (1993).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Contoh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Analisis</a:t>
            </a:r>
            <a:r>
              <a:rPr lang="en-US" sz="3200" b="1" dirty="0" smtClean="0"/>
              <a:t> </a:t>
            </a:r>
            <a:r>
              <a:rPr lang="en-US" sz="3200" b="1" i="1" dirty="0"/>
              <a:t>Willingness to Pay</a:t>
            </a:r>
            <a:r>
              <a:rPr lang="en-US" sz="3200" b="1" dirty="0"/>
              <a:t> </a:t>
            </a:r>
            <a:r>
              <a:rPr lang="en-US" sz="3200" b="1" dirty="0" err="1"/>
              <a:t>Masyarakat</a:t>
            </a:r>
            <a:r>
              <a:rPr lang="en-US" sz="3200" b="1" dirty="0"/>
              <a:t> </a:t>
            </a:r>
            <a:r>
              <a:rPr lang="en-US" sz="3200" b="1" dirty="0" err="1"/>
              <a:t>terhadap</a:t>
            </a:r>
            <a:r>
              <a:rPr lang="en-US" sz="3200" b="1" dirty="0"/>
              <a:t> </a:t>
            </a:r>
            <a:r>
              <a:rPr lang="en-US" sz="3200" b="1" dirty="0" err="1"/>
              <a:t>Pembayaran</a:t>
            </a:r>
            <a:r>
              <a:rPr lang="en-US" sz="3200" b="1" dirty="0"/>
              <a:t> </a:t>
            </a:r>
            <a:r>
              <a:rPr lang="en-US" sz="3200" b="1" dirty="0" err="1"/>
              <a:t>Jasa</a:t>
            </a:r>
            <a:r>
              <a:rPr lang="en-US" sz="3200" b="1" dirty="0"/>
              <a:t> </a:t>
            </a:r>
            <a:r>
              <a:rPr lang="en-US" sz="3200" b="1" dirty="0" err="1"/>
              <a:t>Lingkungan</a:t>
            </a:r>
            <a:r>
              <a:rPr lang="en-US" sz="3200" b="1" dirty="0"/>
              <a:t> Mata Air </a:t>
            </a:r>
            <a:r>
              <a:rPr lang="en-US" sz="3200" b="1" dirty="0" err="1" smtClean="0"/>
              <a:t>Cirahab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419600"/>
          </a:xfrm>
        </p:spPr>
        <p:txBody>
          <a:bodyPr>
            <a:noAutofit/>
          </a:bodyPr>
          <a:lstStyle/>
          <a:p>
            <a:pPr marL="514350" lvl="0" indent="-514350" algn="just">
              <a:buClrTx/>
              <a:buSzPct val="100000"/>
              <a:buFont typeface="+mj-lt"/>
              <a:buAutoNum type="arabicPeriod"/>
            </a:pPr>
            <a:r>
              <a:rPr lang="en-US" sz="2200" b="1" dirty="0" err="1"/>
              <a:t>Membangun</a:t>
            </a:r>
            <a:r>
              <a:rPr lang="en-US" sz="2200" b="1" dirty="0"/>
              <a:t> </a:t>
            </a:r>
            <a:r>
              <a:rPr lang="en-US" sz="2200" b="1" dirty="0" err="1"/>
              <a:t>Pasar</a:t>
            </a:r>
            <a:r>
              <a:rPr lang="en-US" sz="2200" b="1" dirty="0"/>
              <a:t> </a:t>
            </a:r>
            <a:r>
              <a:rPr lang="en-US" sz="2200" b="1" dirty="0" err="1"/>
              <a:t>Hipotesis</a:t>
            </a:r>
            <a:r>
              <a:rPr lang="en-US" sz="2200" b="1" dirty="0"/>
              <a:t> </a:t>
            </a:r>
            <a:r>
              <a:rPr lang="en-US" sz="2200" b="1" i="1" dirty="0"/>
              <a:t>(Setting-up the Hypothetical Market</a:t>
            </a:r>
            <a:r>
              <a:rPr lang="en-US" sz="2200" b="1" i="1" dirty="0" smtClean="0"/>
              <a:t>)</a:t>
            </a:r>
          </a:p>
          <a:p>
            <a:pPr marL="514350" indent="1588" algn="just">
              <a:buNone/>
            </a:pPr>
            <a:r>
              <a:rPr lang="en-US" sz="2200" dirty="0" err="1"/>
              <a:t>Berdasarkan</a:t>
            </a:r>
            <a:r>
              <a:rPr lang="en-US" sz="2200" dirty="0"/>
              <a:t> </a:t>
            </a:r>
            <a:r>
              <a:rPr lang="en-US" sz="2200" dirty="0" err="1"/>
              <a:t>pasar</a:t>
            </a:r>
            <a:r>
              <a:rPr lang="en-US" sz="2200" dirty="0"/>
              <a:t> </a:t>
            </a:r>
            <a:r>
              <a:rPr lang="en-US" sz="2200" dirty="0" err="1"/>
              <a:t>hipotesis</a:t>
            </a:r>
            <a:r>
              <a:rPr lang="en-US" sz="2200" dirty="0"/>
              <a:t> yang </a:t>
            </a:r>
            <a:r>
              <a:rPr lang="en-US" sz="2200" dirty="0" err="1"/>
              <a:t>telah</a:t>
            </a:r>
            <a:r>
              <a:rPr lang="en-US" sz="2200" dirty="0"/>
              <a:t> </a:t>
            </a:r>
            <a:r>
              <a:rPr lang="en-US" sz="2200" dirty="0" err="1"/>
              <a:t>dibangun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saat</a:t>
            </a:r>
            <a:r>
              <a:rPr lang="en-US" sz="2200" dirty="0"/>
              <a:t> </a:t>
            </a:r>
            <a:r>
              <a:rPr lang="en-US" sz="2200" dirty="0" err="1"/>
              <a:t>penelitian</a:t>
            </a:r>
            <a:r>
              <a:rPr lang="en-US" sz="2200" dirty="0"/>
              <a:t> </a:t>
            </a:r>
            <a:r>
              <a:rPr lang="en-US" sz="2200" dirty="0" err="1"/>
              <a:t>yaitu</a:t>
            </a:r>
            <a:r>
              <a:rPr lang="en-US" sz="2200" dirty="0"/>
              <a:t> </a:t>
            </a:r>
            <a:r>
              <a:rPr lang="en-US" sz="2200" dirty="0" err="1"/>
              <a:t>situasi</a:t>
            </a:r>
            <a:r>
              <a:rPr lang="en-US" sz="2200" dirty="0"/>
              <a:t> </a:t>
            </a:r>
            <a:r>
              <a:rPr lang="en-US" sz="2200" dirty="0" err="1"/>
              <a:t>hipotetik</a:t>
            </a:r>
            <a:r>
              <a:rPr lang="en-US" sz="2200" dirty="0"/>
              <a:t> yang </a:t>
            </a:r>
            <a:r>
              <a:rPr lang="en-US" sz="2200" dirty="0" err="1"/>
              <a:t>menggambarkan</a:t>
            </a:r>
            <a:r>
              <a:rPr lang="en-US" sz="2200" dirty="0"/>
              <a:t> </a:t>
            </a:r>
            <a:r>
              <a:rPr lang="en-US" sz="2200" dirty="0" err="1"/>
              <a:t>keadaan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</a:t>
            </a:r>
            <a:r>
              <a:rPr lang="en-US" sz="2200" dirty="0" err="1"/>
              <a:t>mata</a:t>
            </a:r>
            <a:r>
              <a:rPr lang="en-US" sz="2200" dirty="0"/>
              <a:t> air </a:t>
            </a:r>
            <a:r>
              <a:rPr lang="en-US" sz="2200" dirty="0" err="1"/>
              <a:t>Cirahab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masa</a:t>
            </a:r>
            <a:r>
              <a:rPr lang="en-US" sz="2200" dirty="0"/>
              <a:t> </a:t>
            </a:r>
            <a:r>
              <a:rPr lang="en-US" sz="2200" dirty="0" err="1"/>
              <a:t>mendatang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mengalami</a:t>
            </a:r>
            <a:r>
              <a:rPr lang="en-US" sz="2200" dirty="0"/>
              <a:t> </a:t>
            </a:r>
            <a:r>
              <a:rPr lang="en-US" sz="2200" dirty="0" err="1"/>
              <a:t>penurunan</a:t>
            </a:r>
            <a:r>
              <a:rPr lang="en-US" sz="2200" dirty="0"/>
              <a:t> </a:t>
            </a:r>
            <a:r>
              <a:rPr lang="en-US" sz="2200" dirty="0" err="1"/>
              <a:t>kualitas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kuantitas</a:t>
            </a:r>
            <a:r>
              <a:rPr lang="en-US" sz="2200" dirty="0"/>
              <a:t> </a:t>
            </a:r>
            <a:r>
              <a:rPr lang="en-US" sz="2200" dirty="0" err="1"/>
              <a:t>sehingga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dilakukan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instrumen</a:t>
            </a:r>
            <a:r>
              <a:rPr lang="en-US" sz="2200" dirty="0"/>
              <a:t> </a:t>
            </a:r>
            <a:r>
              <a:rPr lang="en-US" sz="2200" dirty="0" err="1"/>
              <a:t>ekonomi</a:t>
            </a:r>
            <a:r>
              <a:rPr lang="en-US" sz="2200" dirty="0"/>
              <a:t> </a:t>
            </a:r>
            <a:r>
              <a:rPr lang="en-US" sz="2200" dirty="0" err="1"/>
              <a:t>berupa</a:t>
            </a:r>
            <a:r>
              <a:rPr lang="en-US" sz="2200" dirty="0"/>
              <a:t> </a:t>
            </a:r>
            <a:r>
              <a:rPr lang="en-US" sz="2200" dirty="0" err="1"/>
              <a:t>pembayaran</a:t>
            </a:r>
            <a:r>
              <a:rPr lang="en-US" sz="2200" dirty="0"/>
              <a:t> </a:t>
            </a:r>
            <a:r>
              <a:rPr lang="en-US" sz="2200" dirty="0" err="1"/>
              <a:t>jasa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menanggulangi</a:t>
            </a:r>
            <a:r>
              <a:rPr lang="en-US" sz="2200" dirty="0"/>
              <a:t> </a:t>
            </a:r>
            <a:r>
              <a:rPr lang="en-US" sz="2200" dirty="0" err="1"/>
              <a:t>penurunan</a:t>
            </a:r>
            <a:r>
              <a:rPr lang="en-US" sz="2200" dirty="0"/>
              <a:t> </a:t>
            </a:r>
            <a:r>
              <a:rPr lang="en-US" sz="2200" dirty="0" err="1"/>
              <a:t>tersebut</a:t>
            </a:r>
            <a:r>
              <a:rPr lang="en-US" sz="2200" dirty="0"/>
              <a:t>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responden</a:t>
            </a:r>
            <a:r>
              <a:rPr lang="en-US" sz="2200" dirty="0"/>
              <a:t> </a:t>
            </a:r>
            <a:r>
              <a:rPr lang="en-US" sz="2200" dirty="0" err="1"/>
              <a:t>memperoleh</a:t>
            </a:r>
            <a:r>
              <a:rPr lang="en-US" sz="2200" dirty="0"/>
              <a:t> </a:t>
            </a:r>
            <a:r>
              <a:rPr lang="en-US" sz="2200" dirty="0" err="1"/>
              <a:t>gambaran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</a:t>
            </a:r>
            <a:r>
              <a:rPr lang="en-US" sz="2200" dirty="0" err="1"/>
              <a:t>situasi</a:t>
            </a:r>
            <a:r>
              <a:rPr lang="en-US" sz="2200" dirty="0"/>
              <a:t> </a:t>
            </a:r>
            <a:r>
              <a:rPr lang="en-US" sz="2200" dirty="0" err="1"/>
              <a:t>hipotetik</a:t>
            </a:r>
            <a:r>
              <a:rPr lang="en-US" sz="2200" dirty="0"/>
              <a:t> yang </a:t>
            </a:r>
            <a:r>
              <a:rPr lang="en-US" sz="2200" dirty="0" err="1"/>
              <a:t>dibangun</a:t>
            </a:r>
            <a:r>
              <a:rPr lang="en-US" sz="2200" dirty="0"/>
              <a:t> </a:t>
            </a:r>
            <a:r>
              <a:rPr lang="en-US" sz="2200" dirty="0" err="1"/>
              <a:t>mengenai</a:t>
            </a:r>
            <a:r>
              <a:rPr lang="en-US" sz="2200" dirty="0"/>
              <a:t> </a:t>
            </a:r>
            <a:r>
              <a:rPr lang="en-US" sz="2200" dirty="0" err="1"/>
              <a:t>upaya</a:t>
            </a:r>
            <a:r>
              <a:rPr lang="en-US" sz="2200" dirty="0"/>
              <a:t> </a:t>
            </a:r>
            <a:r>
              <a:rPr lang="en-US" sz="2200" dirty="0" err="1"/>
              <a:t>perbaikan</a:t>
            </a:r>
            <a:r>
              <a:rPr lang="en-US" sz="2200" dirty="0"/>
              <a:t> </a:t>
            </a:r>
            <a:r>
              <a:rPr lang="en-US" sz="2200" dirty="0" err="1"/>
              <a:t>kualitas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kuantitas</a:t>
            </a:r>
            <a:r>
              <a:rPr lang="en-US" sz="2200" dirty="0"/>
              <a:t> </a:t>
            </a:r>
            <a:r>
              <a:rPr lang="en-US" sz="2200" dirty="0" err="1"/>
              <a:t>mata</a:t>
            </a:r>
            <a:r>
              <a:rPr lang="en-US" sz="2200" dirty="0"/>
              <a:t> air </a:t>
            </a:r>
            <a:r>
              <a:rPr lang="en-US" sz="2200" dirty="0" err="1"/>
              <a:t>Cirahab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514350" lvl="0" indent="-514350">
              <a:buClrTx/>
              <a:buSzPct val="100000"/>
              <a:buFont typeface="+mj-lt"/>
              <a:buAutoNum type="arabicPeriod" startAt="2"/>
            </a:pPr>
            <a:r>
              <a:rPr lang="en-US" b="1" dirty="0" err="1"/>
              <a:t>Memperoleh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WTP </a:t>
            </a:r>
            <a:r>
              <a:rPr lang="en-US" b="1" i="1" dirty="0"/>
              <a:t>(Obtaining Bids)</a:t>
            </a:r>
            <a:endParaRPr lang="en-US" dirty="0"/>
          </a:p>
          <a:p>
            <a:pPr marL="515938" indent="0" algn="just">
              <a:buNone/>
            </a:pPr>
            <a:r>
              <a:rPr lang="en-US" dirty="0" err="1"/>
              <a:t>Teknik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dichotomous choice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air per liter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menanyakan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andil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air </a:t>
            </a:r>
            <a:r>
              <a:rPr lang="en-US" dirty="0" err="1"/>
              <a:t>Cirahab</a:t>
            </a:r>
            <a:r>
              <a:rPr lang="en-US" dirty="0"/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1"/>
            <a:ext cx="8229600" cy="1219200"/>
          </a:xfrm>
        </p:spPr>
        <p:txBody>
          <a:bodyPr/>
          <a:lstStyle/>
          <a:p>
            <a:pPr marL="514350" lvl="0" indent="-514350" algn="just">
              <a:buClrTx/>
              <a:buSzPct val="100000"/>
              <a:buFont typeface="+mj-lt"/>
              <a:buAutoNum type="arabicPeriod" startAt="3"/>
            </a:pPr>
            <a:r>
              <a:rPr lang="en-US" b="1" dirty="0" err="1"/>
              <a:t>Menghitung</a:t>
            </a:r>
            <a:r>
              <a:rPr lang="en-US" b="1" dirty="0"/>
              <a:t> </a:t>
            </a:r>
            <a:r>
              <a:rPr lang="en-US" b="1" dirty="0" err="1"/>
              <a:t>Dugaan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Rataan</a:t>
            </a:r>
            <a:r>
              <a:rPr lang="en-US" b="1" dirty="0"/>
              <a:t> WTP </a:t>
            </a:r>
            <a:r>
              <a:rPr lang="en-US" b="1" i="1" dirty="0"/>
              <a:t>(Estimating Mean WTP/EWTP</a:t>
            </a:r>
            <a:r>
              <a:rPr lang="en-US" b="1" i="1" dirty="0" smtClean="0"/>
              <a:t>)</a:t>
            </a:r>
          </a:p>
          <a:p>
            <a:pPr marL="514350" lvl="0" indent="-514350" algn="just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1" y="1752598"/>
          <a:ext cx="7467598" cy="3810001"/>
        </p:xfrm>
        <a:graphic>
          <a:graphicData uri="http://schemas.openxmlformats.org/drawingml/2006/table">
            <a:tbl>
              <a:tblPr/>
              <a:tblGrid>
                <a:gridCol w="1389661"/>
                <a:gridCol w="1389661"/>
                <a:gridCol w="1751704"/>
                <a:gridCol w="1751704"/>
                <a:gridCol w="1184868"/>
              </a:tblGrid>
              <a:tr h="5861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Kelas WTP 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Frekuensi 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Frekuensi Relatif 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Jumlah (Rp/liter)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Rp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/KK/liter)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(Responden)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(Pf</a:t>
                      </a:r>
                      <a:r>
                        <a:rPr lang="en-US" sz="1600" b="1" i="1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30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0,23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30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0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0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0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0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0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0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867</Words>
  <Application>Microsoft Office PowerPoint</Application>
  <PresentationFormat>On-screen Show (4:3)</PresentationFormat>
  <Paragraphs>157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Contingent Valuation Method</vt:lpstr>
      <vt:lpstr>TAHAPAN DALAM CVM</vt:lpstr>
      <vt:lpstr>Slide 3</vt:lpstr>
      <vt:lpstr>Slide 4</vt:lpstr>
      <vt:lpstr>Organisasi dari Pengoperasian Contingent Valuation Method</vt:lpstr>
      <vt:lpstr>Slide 6</vt:lpstr>
      <vt:lpstr>Contoh Analisis Willingness to Pay Masyarakat terhadap Pembayaran Jasa Lingkungan Mata Air Cirahab</vt:lpstr>
      <vt:lpstr>Slide 8</vt:lpstr>
      <vt:lpstr>Slide 9</vt:lpstr>
      <vt:lpstr>Slide 10</vt:lpstr>
      <vt:lpstr>Slide 11</vt:lpstr>
      <vt:lpstr>Slide 12</vt:lpstr>
      <vt:lpstr>Slide 13</vt:lpstr>
      <vt:lpstr>Penentuan Besarnya Nilai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Contingent Valuation Method</dc:title>
  <dc:creator>ACER</dc:creator>
  <cp:lastModifiedBy>ACER</cp:lastModifiedBy>
  <cp:revision>13</cp:revision>
  <dcterms:created xsi:type="dcterms:W3CDTF">2009-10-20T20:46:07Z</dcterms:created>
  <dcterms:modified xsi:type="dcterms:W3CDTF">2009-10-20T22:15:37Z</dcterms:modified>
</cp:coreProperties>
</file>